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66"/>
    <a:srgbClr val="3D3D3D"/>
    <a:srgbClr val="6D6D6D"/>
    <a:srgbClr val="F9A9AF"/>
    <a:srgbClr val="9A821E"/>
    <a:srgbClr val="816D19"/>
    <a:srgbClr val="CBAC27"/>
    <a:srgbClr val="E1C965"/>
    <a:srgbClr val="F5BA51"/>
    <a:srgbClr val="D9F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-470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e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8CDDF-2205-4EEE-84F0-8B05205CF9CA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96AC22-6CB8-4FCC-B605-0C1438B6A3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7703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852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4829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8482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60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577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5214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164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414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bg>
      <p:bgPr>
        <a:solidFill>
          <a:srgbClr val="32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18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47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2357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554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350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336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11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287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62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8427D-8C11-4495-90DE-E8AC1C000EDF}" type="datetimeFigureOut">
              <a:rPr lang="zh-TW" altLang="en-US" smtClean="0"/>
              <a:t>2018/6/24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366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"/>
            <a:ext cx="12192000" cy="685710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587" y="447"/>
            <a:ext cx="12190413" cy="6857107"/>
          </a:xfrm>
          <a:prstGeom prst="rect">
            <a:avLst/>
          </a:prstGeom>
          <a:solidFill>
            <a:srgbClr val="1A1E21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CBD9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397" y="2774264"/>
            <a:ext cx="6095206" cy="7488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zh-TW" altLang="en-US" sz="4267" dirty="0">
                <a:solidFill>
                  <a:srgbClr val="2CBD94"/>
                </a:solidFill>
              </a:rPr>
              <a:t>憂鬱傾向</a:t>
            </a:r>
            <a:r>
              <a:rPr kumimoji="1" lang="zh-TW" altLang="en-US" sz="4267" dirty="0">
                <a:solidFill>
                  <a:srgbClr val="FFFFFF"/>
                </a:solidFill>
              </a:rPr>
              <a:t> 與 </a:t>
            </a:r>
            <a:r>
              <a:rPr kumimoji="1" lang="zh-TW" altLang="en-US" sz="4267" dirty="0">
                <a:solidFill>
                  <a:srgbClr val="2CBD94"/>
                </a:solidFill>
              </a:rPr>
              <a:t>字詞分析</a:t>
            </a:r>
            <a:endParaRPr kumimoji="1" lang="en-US" altLang="zh-CN" sz="4267" dirty="0">
              <a:solidFill>
                <a:srgbClr val="2CBD94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22637" y="3531248"/>
            <a:ext cx="10146726" cy="584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TW" altLang="en-US" sz="3200" dirty="0">
                <a:solidFill>
                  <a:srgbClr val="FFFFFF"/>
                </a:solidFill>
              </a:rPr>
              <a:t>以自殺與非自殺死亡的亞洲作家為例</a:t>
            </a:r>
            <a:endParaRPr kumimoji="1" lang="en-US" altLang="zh-CN" sz="3200" dirty="0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34278" y="5120051"/>
            <a:ext cx="2723468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kumimoji="1" lang="en-US" altLang="zh-TW" dirty="0">
              <a:solidFill>
                <a:srgbClr val="FFFFFF"/>
              </a:solidFill>
            </a:endParaRPr>
          </a:p>
          <a:p>
            <a:pPr algn="ctr"/>
            <a:r>
              <a:rPr kumimoji="1" lang="zh-TW" altLang="en-US" dirty="0">
                <a:solidFill>
                  <a:srgbClr val="FFFFFF"/>
                </a:solidFill>
              </a:rPr>
              <a:t>梁振寧、林育萱、薛雅玫</a:t>
            </a:r>
            <a:endParaRPr kumimoji="1" lang="en-US" altLang="zh-TW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82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358989"/>
            <a:ext cx="12190413" cy="684814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662542" y="1402804"/>
            <a:ext cx="4288177" cy="3782357"/>
          </a:xfrm>
          <a:prstGeom prst="rect">
            <a:avLst/>
          </a:prstGeom>
          <a:solidFill>
            <a:srgbClr val="2CBD94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7" name="文本框 18"/>
          <p:cNvSpPr txBox="1"/>
          <p:nvPr/>
        </p:nvSpPr>
        <p:spPr>
          <a:xfrm>
            <a:off x="999930" y="1567397"/>
            <a:ext cx="1662419" cy="7324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TW" sz="3200" dirty="0">
                <a:solidFill>
                  <a:schemeClr val="bg1"/>
                </a:solidFill>
              </a:rPr>
              <a:t>OUTLINE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文本框 19"/>
          <p:cNvSpPr txBox="1"/>
          <p:nvPr/>
        </p:nvSpPr>
        <p:spPr>
          <a:xfrm>
            <a:off x="999930" y="2748630"/>
            <a:ext cx="2263466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1.</a:t>
            </a:r>
            <a:r>
              <a:rPr kumimoji="1" lang="zh-CN" altLang="en-US" sz="2000" dirty="0">
                <a:solidFill>
                  <a:schemeClr val="bg1"/>
                </a:solidFill>
              </a:rPr>
              <a:t> </a:t>
            </a:r>
            <a:r>
              <a:rPr kumimoji="1" lang="zh-TW" altLang="en-US" sz="2000" dirty="0">
                <a:solidFill>
                  <a:schemeClr val="bg1"/>
                </a:solidFill>
              </a:rPr>
              <a:t>理論探討與發想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文本框 20"/>
          <p:cNvSpPr txBox="1"/>
          <p:nvPr/>
        </p:nvSpPr>
        <p:spPr>
          <a:xfrm>
            <a:off x="999929" y="3178386"/>
            <a:ext cx="2519914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2. </a:t>
            </a:r>
            <a:r>
              <a:rPr kumimoji="1" lang="zh-TW" altLang="en-US" sz="2000" dirty="0">
                <a:solidFill>
                  <a:schemeClr val="bg1"/>
                </a:solidFill>
              </a:rPr>
              <a:t>收集文本與建字典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文本框 21"/>
          <p:cNvSpPr txBox="1"/>
          <p:nvPr/>
        </p:nvSpPr>
        <p:spPr>
          <a:xfrm>
            <a:off x="999929" y="3608142"/>
            <a:ext cx="2040677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3.</a:t>
            </a:r>
            <a:r>
              <a:rPr kumimoji="1" lang="zh-TW" altLang="en-US" sz="2000" dirty="0">
                <a:solidFill>
                  <a:schemeClr val="bg1"/>
                </a:solidFill>
              </a:rPr>
              <a:t> </a:t>
            </a:r>
            <a:r>
              <a:rPr kumimoji="1" lang="en-US" altLang="zh-TW" sz="2000" dirty="0">
                <a:solidFill>
                  <a:schemeClr val="bg1"/>
                </a:solidFill>
              </a:rPr>
              <a:t>Coding</a:t>
            </a:r>
            <a:r>
              <a:rPr kumimoji="1" lang="zh-TW" altLang="en-US" sz="2000" dirty="0">
                <a:solidFill>
                  <a:schemeClr val="bg1"/>
                </a:solidFill>
              </a:rPr>
              <a:t>與分析 </a:t>
            </a:r>
            <a:r>
              <a:rPr kumimoji="1" lang="en-US" altLang="zh-CN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文本框 22"/>
          <p:cNvSpPr txBox="1"/>
          <p:nvPr/>
        </p:nvSpPr>
        <p:spPr>
          <a:xfrm>
            <a:off x="999930" y="4037899"/>
            <a:ext cx="1494125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4.</a:t>
            </a:r>
            <a:r>
              <a:rPr kumimoji="1" lang="zh-TW" altLang="en-US" sz="2000" dirty="0">
                <a:solidFill>
                  <a:schemeClr val="bg1"/>
                </a:solidFill>
              </a:rPr>
              <a:t> 結果討論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4950718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14" name="文本框 15"/>
          <p:cNvSpPr txBox="1"/>
          <p:nvPr/>
        </p:nvSpPr>
        <p:spPr>
          <a:xfrm>
            <a:off x="4874399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/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大綱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6527496" y="4568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理論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發想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6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9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237" y="2275480"/>
            <a:ext cx="1711526" cy="1711526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1999" dirty="0">
                <a:solidFill>
                  <a:schemeClr val="bg1"/>
                </a:solidFill>
              </a:rPr>
              <a:t>1</a:t>
            </a:r>
            <a:endParaRPr kumimoji="1" lang="zh-CN" altLang="en-US" sz="11999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41140" y="4364927"/>
            <a:ext cx="3056849" cy="5846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>
                <a:solidFill>
                  <a:schemeClr val="bg1"/>
                </a:solidFill>
              </a:rPr>
              <a:t>理論探討與發想</a:t>
            </a:r>
            <a:endParaRPr kumimoji="1" lang="zh-CN" alt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7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747"/>
            <a:ext cx="12191207" cy="747559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cxnSp>
        <p:nvCxnSpPr>
          <p:cNvPr id="14" name="直線單箭頭接點 13"/>
          <p:cNvCxnSpPr/>
          <p:nvPr/>
        </p:nvCxnSpPr>
        <p:spPr>
          <a:xfrm flipH="1">
            <a:off x="6553439" y="1646153"/>
            <a:ext cx="673943" cy="551145"/>
          </a:xfrm>
          <a:prstGeom prst="straightConnector1">
            <a:avLst/>
          </a:prstGeom>
          <a:ln w="76200">
            <a:solidFill>
              <a:srgbClr val="2CBD94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8094422" y="2500177"/>
            <a:ext cx="86019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這是</a:t>
            </a:r>
            <a:endParaRPr lang="en-US" altLang="zh-TW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8823577" y="2506059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一台　</a:t>
            </a:r>
            <a:endParaRPr lang="en-US" altLang="zh-TW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9583607" y="2506059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8094422" y="3143584"/>
            <a:ext cx="1069709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那是</a:t>
            </a:r>
            <a:endParaRPr lang="en-US" altLang="zh-TW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8823577" y="3128713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一台　</a:t>
            </a:r>
            <a:endParaRPr lang="en-US" altLang="zh-TW" dirty="0"/>
          </a:p>
        </p:txBody>
      </p:sp>
      <p:sp>
        <p:nvSpPr>
          <p:cNvPr id="31" name="文字方塊 30"/>
          <p:cNvSpPr txBox="1"/>
          <p:nvPr/>
        </p:nvSpPr>
        <p:spPr>
          <a:xfrm>
            <a:off x="9546911" y="3134595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8114119" y="3843683"/>
            <a:ext cx="1069709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這是</a:t>
            </a:r>
            <a:endParaRPr lang="en-US" altLang="zh-TW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8831552" y="3829288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我的　</a:t>
            </a:r>
            <a:endParaRPr lang="en-US" altLang="zh-TW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9546911" y="3820230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7566156" y="3239270"/>
            <a:ext cx="1148705" cy="5231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這是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767900" y="3226486"/>
            <a:ext cx="1069709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那是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9956630" y="3221685"/>
            <a:ext cx="1208625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我的　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008993" y="4641662"/>
            <a:ext cx="5075836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以不同的角度來做字詞分析！</a:t>
            </a:r>
          </a:p>
        </p:txBody>
      </p:sp>
      <p:sp>
        <p:nvSpPr>
          <p:cNvPr id="2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50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23" grpId="0"/>
      <p:bldP spid="23" grpId="1"/>
      <p:bldP spid="24" grpId="0"/>
      <p:bldP spid="24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21" grpId="0"/>
      <p:bldP spid="2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863"/>
            <a:ext cx="12191207" cy="812848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4" y="840863"/>
            <a:ext cx="6736819" cy="734933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879117" y="3754989"/>
            <a:ext cx="7923768" cy="181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不同心理位置的情緒變動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我  </a:t>
            </a:r>
            <a:r>
              <a:rPr lang="en-US" altLang="zh-TW" sz="2800" dirty="0"/>
              <a:t>=</a:t>
            </a:r>
            <a:r>
              <a:rPr lang="zh-TW" altLang="en-US" sz="2800" dirty="0"/>
              <a:t> 與自我經驗的貼近程度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認知歷程詞使用的漸增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正向情緒詞的漸增，中等負向情緒詞的頻率</a:t>
            </a:r>
          </a:p>
        </p:txBody>
      </p:sp>
      <p:sp>
        <p:nvSpPr>
          <p:cNvPr id="14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11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637"/>
            <a:ext cx="12190413" cy="756746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6429170" y="3246910"/>
            <a:ext cx="1430493" cy="1541728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3042025" y="1918028"/>
            <a:ext cx="7967441" cy="95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>
                <a:solidFill>
                  <a:schemeClr val="bg1"/>
                </a:solidFill>
              </a:rPr>
              <a:t>憂鬱傾向與非憂鬱傾向者的用字差異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3778530" y="2646209"/>
            <a:ext cx="7967441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>
                <a:solidFill>
                  <a:schemeClr val="bg1"/>
                </a:solidFill>
              </a:rPr>
              <a:t>自殺作家</a:t>
            </a:r>
            <a:r>
              <a:rPr lang="en-US" altLang="zh-TW" sz="2800" dirty="0">
                <a:solidFill>
                  <a:schemeClr val="bg1"/>
                </a:solidFill>
              </a:rPr>
              <a:t>vs.</a:t>
            </a:r>
            <a:r>
              <a:rPr lang="zh-TW" altLang="en-US" sz="2800" dirty="0">
                <a:solidFill>
                  <a:schemeClr val="bg1"/>
                </a:solidFill>
              </a:rPr>
              <a:t>非自殺作家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3778530" y="3672317"/>
            <a:ext cx="7967441" cy="181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</a:rPr>
              <a:t>自殺作家的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「我」頻率是否較高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認知歷程詞的詞是否較少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正負向情緒詞的使用頻率差異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  <p:sp>
        <p:nvSpPr>
          <p:cNvPr id="1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70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237" y="2275480"/>
            <a:ext cx="1711526" cy="1711526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1999" dirty="0">
                <a:solidFill>
                  <a:schemeClr val="bg1"/>
                </a:solidFill>
              </a:rPr>
              <a:t>2</a:t>
            </a:r>
            <a:endParaRPr kumimoji="1" lang="zh-CN" altLang="en-US" sz="11999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94286" y="4364926"/>
            <a:ext cx="6750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 smtClean="0">
                <a:solidFill>
                  <a:schemeClr val="bg1"/>
                </a:solidFill>
              </a:rPr>
              <a:t>尋找文本，進行字詞分析來驗證理論</a:t>
            </a:r>
            <a:endParaRPr kumimoji="1" lang="en-US" altLang="zh-TW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13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567" y="6951"/>
            <a:ext cx="12249567" cy="685104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-55478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3201" y="831234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-56272" y="83596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/>
          <p:cNvSpPr/>
          <p:nvPr/>
        </p:nvSpPr>
        <p:spPr>
          <a:xfrm>
            <a:off x="15631" y="3603346"/>
            <a:ext cx="12190413" cy="60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869195" y="3506593"/>
            <a:ext cx="221644" cy="2216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椭圆 31"/>
          <p:cNvSpPr/>
          <p:nvPr/>
        </p:nvSpPr>
        <p:spPr>
          <a:xfrm>
            <a:off x="6428614" y="3506591"/>
            <a:ext cx="221644" cy="2216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4" name="椭圆 32"/>
          <p:cNvSpPr/>
          <p:nvPr/>
        </p:nvSpPr>
        <p:spPr>
          <a:xfrm>
            <a:off x="8988040" y="3492525"/>
            <a:ext cx="221644" cy="221644"/>
          </a:xfrm>
          <a:prstGeom prst="ellipse">
            <a:avLst/>
          </a:prstGeom>
          <a:solidFill>
            <a:srgbClr val="CC0066"/>
          </a:solidFill>
          <a:ln>
            <a:solidFill>
              <a:srgbClr val="CC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258" y="3137619"/>
            <a:ext cx="1139908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solidFill>
                  <a:schemeClr val="bg1"/>
                </a:solidFill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solidFill>
                <a:schemeClr val="bg1"/>
              </a:solidFill>
              <a:latin typeface="Century Gothic"/>
              <a:ea typeface="微软雅黑" charset="0"/>
            </a:endParaRPr>
          </a:p>
        </p:txBody>
      </p:sp>
      <p:grpSp>
        <p:nvGrpSpPr>
          <p:cNvPr id="25" name="组 6"/>
          <p:cNvGrpSpPr/>
          <p:nvPr/>
        </p:nvGrpSpPr>
        <p:grpSpPr>
          <a:xfrm>
            <a:off x="915838" y="1347433"/>
            <a:ext cx="2604241" cy="2378609"/>
            <a:chOff x="919303" y="1335287"/>
            <a:chExt cx="2604580" cy="2378919"/>
          </a:xfrm>
        </p:grpSpPr>
        <p:sp>
          <p:nvSpPr>
            <p:cNvPr id="26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30" name="任意形状 37"/>
            <p:cNvSpPr/>
            <p:nvPr/>
          </p:nvSpPr>
          <p:spPr>
            <a:xfrm flipV="1">
              <a:off x="919303" y="1335287"/>
              <a:ext cx="2604580" cy="1815145"/>
            </a:xfrm>
            <a:custGeom>
              <a:avLst/>
              <a:gdLst>
                <a:gd name="connsiteX0" fmla="*/ 0 w 1953435"/>
                <a:gd name="connsiteY0" fmla="*/ 1361359 h 1361359"/>
                <a:gd name="connsiteX1" fmla="*/ 1953435 w 1953435"/>
                <a:gd name="connsiteY1" fmla="*/ 1361359 h 1361359"/>
                <a:gd name="connsiteX2" fmla="*/ 1953435 w 1953435"/>
                <a:gd name="connsiteY2" fmla="*/ 145918 h 1361359"/>
                <a:gd name="connsiteX3" fmla="*/ 472409 w 1953435"/>
                <a:gd name="connsiteY3" fmla="*/ 145918 h 1361359"/>
                <a:gd name="connsiteX4" fmla="*/ 376106 w 1953435"/>
                <a:gd name="connsiteY4" fmla="*/ 0 h 1361359"/>
                <a:gd name="connsiteX5" fmla="*/ 279802 w 1953435"/>
                <a:gd name="connsiteY5" fmla="*/ 145918 h 1361359"/>
                <a:gd name="connsiteX6" fmla="*/ 0 w 1953435"/>
                <a:gd name="connsiteY6" fmla="*/ 145918 h 136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435" h="1361359">
                  <a:moveTo>
                    <a:pt x="0" y="1361359"/>
                  </a:moveTo>
                  <a:lnTo>
                    <a:pt x="1953435" y="1361359"/>
                  </a:lnTo>
                  <a:lnTo>
                    <a:pt x="1953435" y="145918"/>
                  </a:lnTo>
                  <a:lnTo>
                    <a:pt x="472409" y="145918"/>
                  </a:lnTo>
                  <a:lnTo>
                    <a:pt x="376106" y="0"/>
                  </a:lnTo>
                  <a:lnTo>
                    <a:pt x="279802" y="145918"/>
                  </a:lnTo>
                  <a:lnTo>
                    <a:pt x="0" y="14591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cxnSp>
          <p:nvCxnSpPr>
            <p:cNvPr id="28" name="直线连接符 8"/>
            <p:cNvCxnSpPr>
              <a:stCxn id="30" idx="4"/>
              <a:endCxn id="26" idx="0"/>
            </p:cNvCxnSpPr>
            <p:nvPr/>
          </p:nvCxnSpPr>
          <p:spPr>
            <a:xfrm>
              <a:off x="1420778" y="3150431"/>
              <a:ext cx="1" cy="342101"/>
            </a:xfrm>
            <a:prstGeom prst="line">
              <a:avLst/>
            </a:prstGeom>
            <a:ln w="1905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字方塊 38"/>
          <p:cNvSpPr txBox="1"/>
          <p:nvPr/>
        </p:nvSpPr>
        <p:spPr>
          <a:xfrm>
            <a:off x="1146647" y="1458765"/>
            <a:ext cx="2142623" cy="14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避免文化差異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避免時代差異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可用文本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非小說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（但含自傳式小說）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23" name="椭圆 30"/>
          <p:cNvSpPr/>
          <p:nvPr/>
        </p:nvSpPr>
        <p:spPr>
          <a:xfrm>
            <a:off x="3869195" y="3506593"/>
            <a:ext cx="221644" cy="22164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24" name="任意形状 40"/>
          <p:cNvSpPr/>
          <p:nvPr/>
        </p:nvSpPr>
        <p:spPr>
          <a:xfrm>
            <a:off x="2588773" y="4063646"/>
            <a:ext cx="7344858" cy="2337154"/>
          </a:xfrm>
          <a:custGeom>
            <a:avLst/>
            <a:gdLst>
              <a:gd name="connsiteX0" fmla="*/ 0 w 1953435"/>
              <a:gd name="connsiteY0" fmla="*/ 1361359 h 1361359"/>
              <a:gd name="connsiteX1" fmla="*/ 1953435 w 1953435"/>
              <a:gd name="connsiteY1" fmla="*/ 1361359 h 1361359"/>
              <a:gd name="connsiteX2" fmla="*/ 1953435 w 1953435"/>
              <a:gd name="connsiteY2" fmla="*/ 145918 h 1361359"/>
              <a:gd name="connsiteX3" fmla="*/ 472409 w 1953435"/>
              <a:gd name="connsiteY3" fmla="*/ 145918 h 1361359"/>
              <a:gd name="connsiteX4" fmla="*/ 376106 w 1953435"/>
              <a:gd name="connsiteY4" fmla="*/ 0 h 1361359"/>
              <a:gd name="connsiteX5" fmla="*/ 279802 w 1953435"/>
              <a:gd name="connsiteY5" fmla="*/ 145918 h 1361359"/>
              <a:gd name="connsiteX6" fmla="*/ 0 w 1953435"/>
              <a:gd name="connsiteY6" fmla="*/ 145918 h 136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3435" h="1361359">
                <a:moveTo>
                  <a:pt x="0" y="1361359"/>
                </a:moveTo>
                <a:lnTo>
                  <a:pt x="1953435" y="1361359"/>
                </a:lnTo>
                <a:lnTo>
                  <a:pt x="1953435" y="145918"/>
                </a:lnTo>
                <a:lnTo>
                  <a:pt x="472409" y="145918"/>
                </a:lnTo>
                <a:lnTo>
                  <a:pt x="376106" y="0"/>
                </a:lnTo>
                <a:lnTo>
                  <a:pt x="279802" y="145918"/>
                </a:lnTo>
                <a:lnTo>
                  <a:pt x="0" y="145918"/>
                </a:lnTo>
                <a:close/>
              </a:path>
            </a:pathLst>
          </a:cu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AutoNum type="arabicPeriod"/>
            </a:pPr>
            <a:r>
              <a:rPr kumimoji="1" lang="zh-TW" altLang="en-US" sz="2000" dirty="0" smtClean="0">
                <a:solidFill>
                  <a:schemeClr val="bg1"/>
                </a:solidFill>
              </a:rPr>
              <a:t>人稱代名詞：我、你、他、她、自己、自身、本人</a:t>
            </a:r>
            <a:endParaRPr kumimoji="1" lang="en-US" altLang="zh-TW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朋友詞：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父母、朋友、友誼、同伴、同事、伴侶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認知歷程詞：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因為、所以、因此、如果、由於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正面情緒詞：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歡喜、開心、高興、喜孜孜、愉悅、喜悅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負面情緒詞：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倒楣、殘忍、無情、激怒、諷刺、批評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27" name="直线连接符 74"/>
          <p:cNvCxnSpPr>
            <a:stCxn id="23" idx="4"/>
            <a:endCxn id="24" idx="4"/>
          </p:cNvCxnSpPr>
          <p:nvPr/>
        </p:nvCxnSpPr>
        <p:spPr>
          <a:xfrm>
            <a:off x="3980017" y="3728237"/>
            <a:ext cx="22903" cy="335409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椭圆 30"/>
          <p:cNvSpPr/>
          <p:nvPr/>
        </p:nvSpPr>
        <p:spPr>
          <a:xfrm>
            <a:off x="6412827" y="3506593"/>
            <a:ext cx="221644" cy="22164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cxnSp>
        <p:nvCxnSpPr>
          <p:cNvPr id="32" name="直线连接符 74"/>
          <p:cNvCxnSpPr/>
          <p:nvPr/>
        </p:nvCxnSpPr>
        <p:spPr>
          <a:xfrm>
            <a:off x="6546552" y="3206279"/>
            <a:ext cx="0" cy="349477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矩形圖說文字 33"/>
          <p:cNvSpPr/>
          <p:nvPr/>
        </p:nvSpPr>
        <p:spPr>
          <a:xfrm>
            <a:off x="5828012" y="1083212"/>
            <a:ext cx="2420677" cy="1899140"/>
          </a:xfrm>
          <a:prstGeom prst="wedgeRectCallou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簡單講程式的內容</a:t>
            </a:r>
            <a:endParaRPr lang="zh-TW" altLang="en-US" dirty="0"/>
          </a:p>
        </p:txBody>
      </p:sp>
      <p:sp>
        <p:nvSpPr>
          <p:cNvPr id="35" name="矩形圖說文字 34"/>
          <p:cNvSpPr/>
          <p:nvPr/>
        </p:nvSpPr>
        <p:spPr>
          <a:xfrm>
            <a:off x="8707350" y="1036761"/>
            <a:ext cx="1829352" cy="1899140"/>
          </a:xfrm>
          <a:prstGeom prst="wedgeRectCallout">
            <a:avLst/>
          </a:prstGeom>
          <a:solidFill>
            <a:srgbClr val="CC00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結果討論</a:t>
            </a:r>
            <a:endParaRPr lang="zh-TW" altLang="en-US" dirty="0"/>
          </a:p>
        </p:txBody>
      </p:sp>
      <p:cxnSp>
        <p:nvCxnSpPr>
          <p:cNvPr id="36" name="直线连接符 74"/>
          <p:cNvCxnSpPr>
            <a:endCxn id="44" idx="7"/>
          </p:cNvCxnSpPr>
          <p:nvPr/>
        </p:nvCxnSpPr>
        <p:spPr>
          <a:xfrm flipH="1">
            <a:off x="9177225" y="3162340"/>
            <a:ext cx="110159" cy="362644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85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  <p:bldP spid="23" grpId="0" animBg="1"/>
      <p:bldP spid="24" grpId="0" animBg="1"/>
      <p:bldP spid="29" grpId="0" animBg="1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334</Words>
  <Application>Microsoft Office PowerPoint</Application>
  <PresentationFormat>自訂</PresentationFormat>
  <Paragraphs>93</Paragraphs>
  <Slides>8</Slides>
  <Notes>4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9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b05207017@gmail.com</dc:creator>
  <cp:lastModifiedBy>Christine Lin</cp:lastModifiedBy>
  <cp:revision>21</cp:revision>
  <dcterms:created xsi:type="dcterms:W3CDTF">2018-06-20T11:49:02Z</dcterms:created>
  <dcterms:modified xsi:type="dcterms:W3CDTF">2018-06-24T14:00:40Z</dcterms:modified>
</cp:coreProperties>
</file>

<file path=docProps/thumbnail.jpeg>
</file>